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5"/>
  </p:sldMasterIdLst>
  <p:notesMasterIdLst>
    <p:notesMasterId r:id="rId17"/>
  </p:notesMasterIdLst>
  <p:handoutMasterIdLst>
    <p:handoutMasterId r:id="rId18"/>
  </p:handoutMasterIdLst>
  <p:sldIdLst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  <p:sldId id="396" r:id="rId14"/>
    <p:sldId id="394" r:id="rId15"/>
    <p:sldId id="395" r:id="rId16"/>
  </p:sldIdLst>
  <p:sldSz cx="12192000" cy="6858000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L Ziegler" initials="ALZ" lastIdx="17" clrIdx="0"/>
  <p:cmAuthor id="1" name="Fisk, Tim" initials="TF" lastIdx="6" clrIdx="1"/>
  <p:cmAuthor id="2" name="Cordivano, Vincent R." initials="CVR" lastIdx="44" clrIdx="2">
    <p:extLst/>
  </p:cmAuthor>
  <p:cmAuthor id="3" name="Moharir, Gananath D." initials="MGD" lastIdx="18" clrIdx="3">
    <p:extLst/>
  </p:cmAuthor>
  <p:cmAuthor id="4" name="Mickle, Lee" initials="ML" lastIdx="1" clrIdx="4">
    <p:extLst/>
  </p:cmAuthor>
  <p:cmAuthor id="5" name="Line, Colleen M." initials="LCM" lastIdx="2" clrIdx="5">
    <p:extLst/>
  </p:cmAuthor>
  <p:cmAuthor id="6" name="Molla, Gina M" initials="MGM" lastIdx="1" clrIdx="6">
    <p:extLst/>
  </p:cmAuthor>
  <p:cmAuthor id="7" name="Patel, Sejal" initials="PS" lastIdx="1" clrIdx="7">
    <p:extLst/>
  </p:cmAuthor>
  <p:cmAuthor id="8" name="Hill, Dave" initials="HD" lastIdx="1" clrIdx="8">
    <p:extLst/>
  </p:cmAuthor>
  <p:cmAuthor id="9" name="Hill, Dave" initials="HD [2]" lastIdx="1" clrIdx="9">
    <p:extLst/>
  </p:cmAuthor>
  <p:cmAuthor id="10" name="Hill, Dave" initials="HD [3]" lastIdx="1" clrIdx="10">
    <p:extLst/>
  </p:cmAuthor>
  <p:cmAuthor id="11" name="Hill, Dave" initials="HD [4]" lastIdx="1" clrIdx="11">
    <p:extLst/>
  </p:cmAuthor>
  <p:cmAuthor id="12" name="Hill, Dave" initials="HD [5]" lastIdx="1" clrIdx="12">
    <p:extLst/>
  </p:cmAuthor>
  <p:cmAuthor id="13" name="Hill, Dave" initials="HD [6]" lastIdx="1" clrIdx="13">
    <p:extLst/>
  </p:cmAuthor>
  <p:cmAuthor id="14" name="Hill, Dave" initials="HD [7]" lastIdx="1" clrIdx="14">
    <p:extLst/>
  </p:cmAuthor>
  <p:cmAuthor id="15" name="Hill, Dave" initials="HD [8]" lastIdx="1" clrIdx="15">
    <p:extLst/>
  </p:cmAuthor>
  <p:cmAuthor id="16" name="Hill, Dave" initials="HD [9]" lastIdx="1" clrIdx="16">
    <p:extLst/>
  </p:cmAuthor>
  <p:cmAuthor id="17" name="Hill, Dave" initials="HD [10]" lastIdx="1" clrIdx="17">
    <p:extLst/>
  </p:cmAuthor>
  <p:cmAuthor id="18" name="Hill, Dave" initials="HD [11]" lastIdx="1" clrIdx="18">
    <p:extLst/>
  </p:cmAuthor>
  <p:cmAuthor id="19" name="Hill, Dave" initials="HD [12]" lastIdx="0" clrIdx="19">
    <p:extLst/>
  </p:cmAuthor>
  <p:cmAuthor id="20" name="Hill, Dave" initials="HD [13]" lastIdx="0" clrIdx="20">
    <p:extLst/>
  </p:cmAuthor>
  <p:cmAuthor id="21" name="Hill, Dave" initials="HD [14]" lastIdx="1" clrIdx="21">
    <p:extLst/>
  </p:cmAuthor>
  <p:cmAuthor id="22" name="Hill, Dave" initials="HD [15]" lastIdx="1" clrIdx="22">
    <p:extLst/>
  </p:cmAuthor>
  <p:cmAuthor id="23" name="Hill, Dave" initials="HD [16]" lastIdx="1" clrIdx="2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900"/>
    <a:srgbClr val="898989"/>
    <a:srgbClr val="005F9E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 autoAdjust="0"/>
    <p:restoredTop sz="87293" autoAdjust="0"/>
  </p:normalViewPr>
  <p:slideViewPr>
    <p:cSldViewPr>
      <p:cViewPr varScale="1">
        <p:scale>
          <a:sx n="109" d="100"/>
          <a:sy n="109" d="100"/>
        </p:scale>
        <p:origin x="600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1392"/>
    </p:cViewPr>
  </p:sorterViewPr>
  <p:notesViewPr>
    <p:cSldViewPr showGuides="1">
      <p:cViewPr varScale="1">
        <p:scale>
          <a:sx n="76" d="100"/>
          <a:sy n="76" d="100"/>
        </p:scale>
        <p:origin x="2885" y="67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12/8/17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6913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79" tIns="46689" rIns="93379" bIns="466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4"/>
            <a:ext cx="5621020" cy="4190524"/>
          </a:xfrm>
          <a:prstGeom prst="rect">
            <a:avLst/>
          </a:prstGeom>
        </p:spPr>
        <p:txBody>
          <a:bodyPr vert="horz" lIns="93379" tIns="46689" rIns="93379" bIns="466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524001"/>
            <a:ext cx="94488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6400" y="6094560"/>
            <a:ext cx="1524000" cy="5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033850"/>
            <a:ext cx="1295400" cy="4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5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1117600" y="3276600"/>
            <a:ext cx="1037336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 userDrawn="1"/>
        </p:nvSpPr>
        <p:spPr bwMode="auto">
          <a:xfrm>
            <a:off x="0" y="3352800"/>
            <a:ext cx="543099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98200" y="3463137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/>
              <a:t>Subtitle</a:t>
            </a:r>
            <a:endParaRPr lang="en-US" altLang="en-US" dirty="0"/>
          </a:p>
        </p:txBody>
      </p: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16000" y="1041287"/>
            <a:ext cx="966216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/>
              <a:t>Section Title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08800" y="6504802"/>
            <a:ext cx="49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000" b="1" i="0" u="none" strike="noStrike" kern="1200" baseline="0" dirty="0">
                <a:solidFill>
                  <a:schemeClr val="tx2"/>
                </a:solidFill>
                <a:latin typeface="Arial"/>
                <a:ea typeface="+mn-ea"/>
                <a:cs typeface="Arial"/>
              </a:rPr>
              <a:t>CMS Alliance to Modernize Healthcare</a:t>
            </a:r>
            <a:endParaRPr lang="en-US" sz="1000" b="1" i="0" dirty="0">
              <a:solidFill>
                <a:schemeClr val="tx2"/>
              </a:solidFill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5" name="Picture 14" descr="ppt_cover_art1_sm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638800"/>
            <a:ext cx="5689600" cy="881888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 bwMode="auto">
          <a:xfrm>
            <a:off x="0" y="0"/>
            <a:ext cx="543099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>
            <a:lvl1pPr marL="342900" indent="-2301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92876"/>
            <a:ext cx="2438400" cy="365125"/>
          </a:xfrm>
        </p:spPr>
        <p:txBody>
          <a:bodyPr/>
          <a:lstStyle>
            <a:lvl1pPr>
              <a:defRPr sz="1000"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6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9999" y="2971801"/>
            <a:ext cx="8786285" cy="27971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9999" y="1676402"/>
            <a:ext cx="8786284" cy="12953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3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3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193" y="1600201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766816" y="1600200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36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08000" y="428769"/>
            <a:ext cx="11324856" cy="66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78618" y="6567715"/>
            <a:ext cx="3023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Internal</a:t>
            </a:r>
            <a:r>
              <a:rPr lang="en-US" sz="800" baseline="0" dirty="0"/>
              <a:t> Distribution—Not 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910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44156" y="2568939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1"/>
            <a:ext cx="543099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098200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>
            <a:off x="0" y="2510288"/>
            <a:ext cx="543099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4" name="Picture 3" descr="cms_logo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6019800"/>
            <a:ext cx="2438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477000"/>
            <a:ext cx="1724837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447800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/>
          <p:cNvCxnSpPr>
            <a:stCxn id="6" idx="3"/>
            <a:endCxn id="6" idx="3"/>
          </p:cNvCxnSpPr>
          <p:nvPr userDrawn="1"/>
        </p:nvCxnSpPr>
        <p:spPr>
          <a:xfrm>
            <a:off x="11859461" y="183489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2192" y="726480"/>
            <a:ext cx="9956800" cy="71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192" y="1559470"/>
            <a:ext cx="9956800" cy="456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992" y="6492876"/>
            <a:ext cx="723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23077"/>
          <a:stretch/>
        </p:blipFill>
        <p:spPr>
          <a:xfrm>
            <a:off x="-508000" y="56828"/>
            <a:ext cx="1828800" cy="70517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284956" y="6567715"/>
            <a:ext cx="3717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Internal</a:t>
            </a:r>
            <a:r>
              <a:rPr lang="en-US" sz="800" baseline="0"/>
              <a:t> Distribution Only—Not </a:t>
            </a:r>
            <a:r>
              <a:rPr lang="en-US" sz="800" baseline="0" dirty="0"/>
              <a:t>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04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49" r:id="rId8"/>
    <p:sldLayoutId id="2147483650" r:id="rId9"/>
    <p:sldLayoutId id="214748365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342900" indent="-230188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Pharmacy Business Process Definition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POPLIN </a:t>
            </a:r>
            <a:r>
              <a:rPr lang="en-US" dirty="0" smtClean="0"/>
              <a:t>Reference Architecture</a:t>
            </a:r>
          </a:p>
          <a:p>
            <a:r>
              <a:rPr lang="en-US" dirty="0" smtClean="0"/>
              <a:t>December 8</a:t>
            </a:r>
            <a:r>
              <a:rPr lang="en-US" baseline="30000" dirty="0" smtClean="0"/>
              <a:t>,</a:t>
            </a:r>
            <a:r>
              <a:rPr lang="en-US" dirty="0" smtClean="0"/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4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  <a:t>Administrative Business Process</a:t>
            </a:r>
            <a:b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</a:br>
            <a:endParaRPr lang="en-US" sz="2800" kern="1200" dirty="0">
              <a:solidFill>
                <a:schemeClr val="tx2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2712" lvl="0" indent="0">
              <a:buNone/>
            </a:pPr>
            <a:r>
              <a:rPr lang="en-US" b="1" dirty="0"/>
              <a:t>Use Cases</a:t>
            </a:r>
          </a:p>
          <a:p>
            <a:pPr lvl="0"/>
            <a:r>
              <a:rPr lang="en-US" dirty="0"/>
              <a:t>Create, edit business  rules,</a:t>
            </a:r>
          </a:p>
          <a:p>
            <a:pPr lvl="0"/>
            <a:r>
              <a:rPr lang="en-US" dirty="0"/>
              <a:t>Create edit  fund matrix,</a:t>
            </a:r>
          </a:p>
          <a:p>
            <a:pPr lvl="0"/>
            <a:r>
              <a:rPr lang="en-US" dirty="0"/>
              <a:t>Create edit user controls, </a:t>
            </a:r>
          </a:p>
          <a:p>
            <a:pPr lvl="0"/>
            <a:r>
              <a:rPr lang="en-US" dirty="0"/>
              <a:t>Edit Point of Sale (POS)  adjudication edits; </a:t>
            </a:r>
          </a:p>
          <a:p>
            <a:pPr lvl="0"/>
            <a:r>
              <a:rPr lang="en-US" dirty="0"/>
              <a:t>view or adjust claim cycle settings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20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192" y="-26665"/>
            <a:ext cx="9956800" cy="712465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2000" b="1" dirty="0"/>
              <a:t/>
            </a:r>
            <a:br>
              <a:rPr lang="en-US" sz="2000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927319"/>
            <a:ext cx="9956800" cy="4566694"/>
          </a:xfrm>
        </p:spPr>
        <p:txBody>
          <a:bodyPr>
            <a:normAutofit fontScale="70000" lnSpcReduction="20000"/>
          </a:bodyPr>
          <a:lstStyle/>
          <a:p>
            <a:pPr marL="57150" indent="0">
              <a:lnSpc>
                <a:spcPct val="130000"/>
              </a:lnSpc>
              <a:buNone/>
            </a:pPr>
            <a:r>
              <a:rPr lang="en-US" sz="3300" dirty="0">
                <a:solidFill>
                  <a:schemeClr val="tx2"/>
                </a:solidFill>
                <a:ea typeface="+mj-ea"/>
                <a:cs typeface="+mj-cs"/>
              </a:rPr>
              <a:t>Medication Therapy Management </a:t>
            </a:r>
          </a:p>
          <a:p>
            <a:r>
              <a:rPr lang="en-US" dirty="0" smtClean="0"/>
              <a:t>Review </a:t>
            </a:r>
            <a:r>
              <a:rPr lang="en-US" dirty="0"/>
              <a:t>annual MTMP from plan </a:t>
            </a:r>
            <a:r>
              <a:rPr lang="en-US" dirty="0" smtClean="0"/>
              <a:t>sponsor</a:t>
            </a:r>
          </a:p>
          <a:p>
            <a:endParaRPr lang="en-US" dirty="0"/>
          </a:p>
          <a:p>
            <a:pPr marL="57150" indent="0">
              <a:lnSpc>
                <a:spcPct val="130000"/>
              </a:lnSpc>
              <a:buNone/>
            </a:pPr>
            <a:r>
              <a:rPr lang="en-US" sz="3300" dirty="0">
                <a:solidFill>
                  <a:schemeClr val="tx2"/>
                </a:solidFill>
                <a:ea typeface="+mj-ea"/>
                <a:cs typeface="+mj-cs"/>
              </a:rPr>
              <a:t>Pharmacy POS</a:t>
            </a:r>
          </a:p>
          <a:p>
            <a:r>
              <a:rPr lang="en-US" b="1" dirty="0" smtClean="0"/>
              <a:t>Use </a:t>
            </a:r>
            <a:r>
              <a:rPr lang="en-US" b="1" dirty="0"/>
              <a:t>Cases:</a:t>
            </a:r>
          </a:p>
          <a:p>
            <a:pPr lvl="0"/>
            <a:r>
              <a:rPr lang="en-US" dirty="0"/>
              <a:t>Participant management: search participant information including eligibility, RX history, pharmacy and prescriber histories</a:t>
            </a:r>
          </a:p>
          <a:p>
            <a:pPr lvl="0"/>
            <a:r>
              <a:rPr lang="en-US" dirty="0"/>
              <a:t>Providers:  review and Manage pharmacy and prescriber records</a:t>
            </a:r>
          </a:p>
          <a:p>
            <a:pPr lvl="0"/>
            <a:r>
              <a:rPr lang="en-US" dirty="0"/>
              <a:t>Provide search abilities and manual entry of claims for </a:t>
            </a:r>
            <a:r>
              <a:rPr lang="en-US" dirty="0" smtClean="0"/>
              <a:t>adjudication</a:t>
            </a:r>
          </a:p>
          <a:p>
            <a:pPr lvl="0"/>
            <a:endParaRPr lang="en-US" dirty="0" smtClean="0"/>
          </a:p>
          <a:p>
            <a:pPr marL="57150" lvl="0" indent="0">
              <a:lnSpc>
                <a:spcPct val="130000"/>
              </a:lnSpc>
              <a:buNone/>
            </a:pPr>
            <a:r>
              <a:rPr lang="en-US" sz="3400" dirty="0">
                <a:solidFill>
                  <a:schemeClr val="tx2"/>
                </a:solidFill>
                <a:ea typeface="+mj-ea"/>
                <a:cs typeface="+mj-cs"/>
              </a:rPr>
              <a:t>Data interfaces / Analytics/ Reporting??</a:t>
            </a:r>
          </a:p>
          <a:p>
            <a:endParaRPr lang="en-US" sz="2400" b="1" dirty="0"/>
          </a:p>
          <a:p>
            <a:pPr marL="57150" indent="0">
              <a:lnSpc>
                <a:spcPct val="130000"/>
              </a:lnSpc>
              <a:buNone/>
            </a:pPr>
            <a:r>
              <a:rPr lang="en-US" sz="3400" dirty="0">
                <a:solidFill>
                  <a:schemeClr val="tx2"/>
                </a:solidFill>
                <a:ea typeface="+mj-ea"/>
                <a:cs typeface="+mj-cs"/>
              </a:rPr>
              <a:t>Drug Abuse Monitoring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Pharmacy Business Process Overview &amp;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Pharmacy business process is composed on multiple business processes, services, and micro services that can be used to combine into a module that may be leveraged across State Medicaid Agencies (SMA) to implement commutable, interoperable Medicaid Management Information Systems (MMIS). </a:t>
            </a:r>
          </a:p>
          <a:p>
            <a:pPr lvl="1"/>
            <a:r>
              <a:rPr lang="en-US" dirty="0"/>
              <a:t>Business outcome  PH1: SMA's pharmacy module  provides assurance of valid, accurate processing and payment of pharmacy claims and rebates</a:t>
            </a:r>
          </a:p>
          <a:p>
            <a:pPr lvl="1"/>
            <a:r>
              <a:rPr lang="en-US" dirty="0"/>
              <a:t>Business outcome  PH2: SMA through its pharmacy module has access to audit and records retention needed for state, federal and legal purposes</a:t>
            </a:r>
          </a:p>
          <a:p>
            <a:pPr lvl="1"/>
            <a:r>
              <a:rPr lang="en-US" dirty="0"/>
              <a:t>Business outcome  PH3: State Medicaid Agency 's (SMA's) customers have real-time access and interface with eligibility systems, pharmacy and national provider authorization  necessary to submit, process and manage claims payments</a:t>
            </a:r>
          </a:p>
          <a:p>
            <a:pPr lvl="1"/>
            <a:r>
              <a:rPr lang="en-US" dirty="0"/>
              <a:t>Business outcome  PH 4:  SMA pharmacy module supports analysis and reporting of pharmacy related data and trends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0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Medicare Agencies The MITA Critical Success Factors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Point </a:t>
            </a:r>
            <a:r>
              <a:rPr lang="en-US" dirty="0"/>
              <a:t>of Sale (POS) systems interfaces are maintained in order to appropriately process, adjudicate and report on claims according to state and federal rules. EE06 Enroll Provider</a:t>
            </a:r>
          </a:p>
          <a:p>
            <a:pPr lvl="0"/>
            <a:r>
              <a:rPr lang="en-US" dirty="0"/>
              <a:t>CSF PH2: Provider claims are adjudicated accurately within established time parameters.</a:t>
            </a:r>
          </a:p>
          <a:p>
            <a:pPr lvl="0"/>
            <a:r>
              <a:rPr lang="en-US" dirty="0"/>
              <a:t>CSF PH3: Authorization for services that require prior approval in order to manage costs or ensure patient safety is confirmed.</a:t>
            </a:r>
          </a:p>
          <a:p>
            <a:pPr lvl="0"/>
            <a:r>
              <a:rPr lang="en-US" dirty="0"/>
              <a:t>CSF PH4: Medically appropriate services conform to Federal and State policies, and result in the maintenance or improvement of patient health.</a:t>
            </a:r>
          </a:p>
          <a:p>
            <a:pPr lvl="0"/>
            <a:r>
              <a:rPr lang="en-US" dirty="0"/>
              <a:t>CSF PH5: Claims for members with third party coverage, including Part D Medicare, or flag for pay-and-chase activity are not accepted.</a:t>
            </a:r>
          </a:p>
          <a:p>
            <a:pPr lvl="0"/>
            <a:r>
              <a:rPr lang="en-US" dirty="0"/>
              <a:t>CSF PH6: Business processes that require pharmacy claims data, e.g., rebate invoicing, retrospective Drug Utilization Review (DUR), and decision analysis are supported.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6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330" y="5862"/>
            <a:ext cx="9956800" cy="712465"/>
          </a:xfrm>
        </p:spPr>
        <p:txBody>
          <a:bodyPr/>
          <a:lstStyle/>
          <a:p>
            <a:r>
              <a:rPr lang="en-US" dirty="0" smtClean="0"/>
              <a:t>Pharmacy Benefit Management Business Processes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38945"/>
            <a:ext cx="9563992" cy="50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9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Pharmacy Provider/ Participant  Management Business Process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2712" indent="0">
              <a:buNone/>
            </a:pPr>
            <a:r>
              <a:rPr lang="en-US" sz="2000" b="1" dirty="0"/>
              <a:t>Use cases</a:t>
            </a:r>
          </a:p>
          <a:p>
            <a:pPr lvl="0"/>
            <a:r>
              <a:rPr lang="en-US" dirty="0"/>
              <a:t>Search participant information into include plan eligibility, Rx history, pharmacy and prescriber histories, add edit and delete participants</a:t>
            </a:r>
          </a:p>
          <a:p>
            <a:pPr lvl="0"/>
            <a:r>
              <a:rPr lang="en-US" dirty="0"/>
              <a:t>Add, edit and delete pharmacy and provider records</a:t>
            </a:r>
          </a:p>
          <a:p>
            <a:pPr lvl="0"/>
            <a:r>
              <a:rPr lang="en-US" dirty="0"/>
              <a:t>Edit pharmacy and provider records</a:t>
            </a:r>
          </a:p>
          <a:p>
            <a:pPr lvl="0"/>
            <a:r>
              <a:rPr lang="en-US" dirty="0"/>
              <a:t>Delete pharmacy and provider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  <a:t>Pharmacy Prior Authorization (PA) </a:t>
            </a:r>
            <a:b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</a:br>
            <a:endParaRPr lang="en-US" sz="2800" kern="1200" dirty="0">
              <a:solidFill>
                <a:schemeClr val="tx2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2712" indent="0">
              <a:buNone/>
            </a:pPr>
            <a:r>
              <a:rPr lang="en-US" b="1" dirty="0"/>
              <a:t>Use cases</a:t>
            </a:r>
          </a:p>
          <a:p>
            <a:r>
              <a:rPr lang="en-US" dirty="0" smtClean="0"/>
              <a:t>Approve </a:t>
            </a:r>
            <a:r>
              <a:rPr lang="en-US" dirty="0"/>
              <a:t>prior authorization</a:t>
            </a:r>
          </a:p>
          <a:p>
            <a:pPr lvl="0"/>
            <a:r>
              <a:rPr lang="en-US" dirty="0"/>
              <a:t>View approved PAs</a:t>
            </a:r>
          </a:p>
          <a:p>
            <a:pPr lvl="0"/>
            <a:r>
              <a:rPr lang="en-US" dirty="0"/>
              <a:t>Perform prior authorization overrides at POS</a:t>
            </a:r>
          </a:p>
          <a:p>
            <a:pPr lvl="0"/>
            <a:r>
              <a:rPr lang="en-US" dirty="0"/>
              <a:t>Search for PAs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6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  <a:t>Pharmacy Rebate</a:t>
            </a:r>
            <a:b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</a:br>
            <a:endParaRPr lang="en-US" sz="2800" kern="1200" dirty="0">
              <a:solidFill>
                <a:schemeClr val="tx2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2712" indent="0">
              <a:buNone/>
            </a:pPr>
            <a:r>
              <a:rPr lang="en-US" b="1" dirty="0"/>
              <a:t>Use Cases</a:t>
            </a:r>
          </a:p>
          <a:p>
            <a:pPr lvl="0"/>
            <a:r>
              <a:rPr lang="en-US" dirty="0"/>
              <a:t>Calculate rebate and invoice manufacturer</a:t>
            </a:r>
          </a:p>
          <a:p>
            <a:pPr lvl="0"/>
            <a:r>
              <a:rPr lang="en-US" dirty="0"/>
              <a:t>Receive rebates and update rebate management record</a:t>
            </a:r>
          </a:p>
          <a:p>
            <a:pPr lvl="0"/>
            <a:r>
              <a:rPr lang="en-US" dirty="0"/>
              <a:t>Verify rebate and balance</a:t>
            </a:r>
          </a:p>
          <a:p>
            <a:pPr lvl="0"/>
            <a:r>
              <a:rPr lang="en-US" dirty="0"/>
              <a:t>Resolve rebate disputes</a:t>
            </a:r>
          </a:p>
          <a:p>
            <a:pPr lvl="0"/>
            <a:r>
              <a:rPr lang="en-US" dirty="0"/>
              <a:t>Track drug manufacturer disputes and resolutions</a:t>
            </a:r>
          </a:p>
          <a:p>
            <a:pPr lvl="0"/>
            <a:r>
              <a:rPr lang="en-US" dirty="0"/>
              <a:t>Delayed rebate payment</a:t>
            </a:r>
          </a:p>
          <a:p>
            <a:pPr lvl="0"/>
            <a:r>
              <a:rPr lang="en-US" dirty="0"/>
              <a:t>Manage supplemental rebate agreements</a:t>
            </a:r>
          </a:p>
          <a:p>
            <a:pPr lvl="0"/>
            <a:r>
              <a:rPr lang="en-US" dirty="0"/>
              <a:t>Provide pharmacy claims feeds for adjudication</a:t>
            </a:r>
          </a:p>
          <a:p>
            <a:pPr lvl="0"/>
            <a:r>
              <a:rPr lang="en-US" dirty="0"/>
              <a:t>Provide drug rebate collection reports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Utilization Review (DUR)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12712" indent="0">
              <a:buNone/>
            </a:pPr>
            <a:r>
              <a:rPr lang="en-US" b="1" dirty="0"/>
              <a:t>Use case</a:t>
            </a:r>
          </a:p>
          <a:p>
            <a:pPr lvl="0"/>
            <a:r>
              <a:rPr lang="en-US" dirty="0"/>
              <a:t>Determine criteria- criteria focus on relevant outcomes within a delineated cope of DUR and identify the relevant drugs to be monitored for optimal use</a:t>
            </a:r>
          </a:p>
          <a:p>
            <a:pPr lvl="0"/>
            <a:r>
              <a:rPr lang="en-US" dirty="0"/>
              <a:t>Collect data-measure the actual use of medications</a:t>
            </a:r>
          </a:p>
          <a:p>
            <a:pPr lvl="0"/>
            <a:r>
              <a:rPr lang="en-US" dirty="0"/>
              <a:t>Compare data to established criteria- involves applying algorithm  identifying members who meet DUR criteria and the comparison between optimal or appropriate use and actual use</a:t>
            </a:r>
          </a:p>
          <a:p>
            <a:pPr lvl="0"/>
            <a:r>
              <a:rPr lang="en-US" dirty="0"/>
              <a:t>Perform intervention- targeted actions to concerns regarding prescribing patterns, medication misadventures and quality of drug therapy or economic considerations</a:t>
            </a:r>
          </a:p>
          <a:p>
            <a:pPr lvl="0"/>
            <a:r>
              <a:rPr lang="en-US" dirty="0"/>
              <a:t>Analyze results- evaluate outcomes and  document reasons for positive and negative results</a:t>
            </a:r>
          </a:p>
          <a:p>
            <a:pPr lvl="0"/>
            <a:r>
              <a:rPr lang="en-US" dirty="0"/>
              <a:t>Document DUR- report findings to appropriate team</a:t>
            </a:r>
          </a:p>
          <a:p>
            <a:pPr lvl="0"/>
            <a:r>
              <a:rPr lang="en-US" dirty="0"/>
              <a:t>Revaluate program- on going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  <a:t>Formulary</a:t>
            </a:r>
            <a:br>
              <a:rPr lang="en-US" sz="2800" kern="1200" dirty="0">
                <a:solidFill>
                  <a:schemeClr val="tx2"/>
                </a:solidFill>
                <a:latin typeface="Trebuchet MS" panose="020B0603020202020204" pitchFamily="34" charset="0"/>
                <a:ea typeface="+mj-ea"/>
                <a:cs typeface="+mj-cs"/>
              </a:rPr>
            </a:br>
            <a:endParaRPr lang="en-US" sz="2800" kern="1200" dirty="0">
              <a:solidFill>
                <a:schemeClr val="tx2"/>
              </a:solidFill>
              <a:latin typeface="Trebuchet MS" panose="020B0603020202020204" pitchFamily="34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2712" indent="0">
              <a:buNone/>
            </a:pPr>
            <a:r>
              <a:rPr lang="en-US" b="1" dirty="0" smtClean="0"/>
              <a:t>Use Cases</a:t>
            </a:r>
            <a:endParaRPr lang="en-US" sz="2400" b="1" dirty="0"/>
          </a:p>
          <a:p>
            <a:pPr lvl="0"/>
            <a:r>
              <a:rPr lang="en-US" dirty="0"/>
              <a:t>Design formulary</a:t>
            </a:r>
          </a:p>
          <a:p>
            <a:pPr lvl="0"/>
            <a:r>
              <a:rPr lang="en-US" dirty="0"/>
              <a:t>Provide drug information and pipeline updates</a:t>
            </a:r>
          </a:p>
          <a:p>
            <a:pPr lvl="0"/>
            <a:r>
              <a:rPr lang="en-US" dirty="0"/>
              <a:t>Manage /support pharmacy therapeutics committee</a:t>
            </a:r>
          </a:p>
          <a:p>
            <a:pPr lvl="0"/>
            <a:r>
              <a:rPr lang="en-US" dirty="0"/>
              <a:t>Formulary management</a:t>
            </a:r>
          </a:p>
          <a:p>
            <a:pPr lvl="1"/>
            <a:r>
              <a:rPr lang="en-US" dirty="0"/>
              <a:t>Perform drug search</a:t>
            </a:r>
          </a:p>
          <a:p>
            <a:pPr lvl="1"/>
            <a:r>
              <a:rPr lang="en-US" dirty="0"/>
              <a:t>View drug information</a:t>
            </a:r>
          </a:p>
          <a:p>
            <a:pPr lvl="1"/>
            <a:r>
              <a:rPr lang="en-US" dirty="0"/>
              <a:t>Edit drug information- adjusts drug formulary information</a:t>
            </a:r>
          </a:p>
          <a:p>
            <a:pPr lvl="1"/>
            <a:r>
              <a:rPr lang="en-US" dirty="0"/>
              <a:t>Add drug information</a:t>
            </a:r>
          </a:p>
          <a:p>
            <a:pPr lvl="1"/>
            <a:r>
              <a:rPr lang="en-US" dirty="0"/>
              <a:t>Delete drug information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6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TRE Corporate Colors">
      <a:dk1>
        <a:sysClr val="windowText" lastClr="000000"/>
      </a:dk1>
      <a:lt1>
        <a:sysClr val="window" lastClr="FFFFFF"/>
      </a:lt1>
      <a:dk2>
        <a:srgbClr val="005B94"/>
      </a:dk2>
      <a:lt2>
        <a:srgbClr val="CFDEEA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</a:spPr>
      <a:bodyPr rtlCol="0" anchor="t"/>
      <a:lstStyle>
        <a:defPPr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AMH Partnership--Template 20150212.potx" id="{E3E7DF17-9915-4A0A-8A69-379FC87FA219}" vid="{3B648C31-F8F5-4679-A9E6-11D93A2C87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58962E164FD14646B65BD0D4BDD40A0E" ma:contentTypeVersion="1" ma:contentTypeDescription="Materials and documents that contain MITRE authored content and other content directly attributable to MITRE and its work" ma:contentTypeScope="" ma:versionID="ab73289778e83d0700725df461c3689b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e207f629e9ef5d09050449f693559770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</documentManagement>
</p:properties>
</file>

<file path=customXml/itemProps1.xml><?xml version="1.0" encoding="utf-8"?>
<ds:datastoreItem xmlns:ds="http://schemas.openxmlformats.org/officeDocument/2006/customXml" ds:itemID="{6952A377-355C-48AD-9C1C-8BDCECEA82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9D1AB3-61E6-49CE-A202-6C87A7ACF11F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09EA95C7-BE2A-4286-8E71-7F1724D23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0F987F4-B58D-4CA5-980A-F3CE4EC64D31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/field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89725</TotalTime>
  <Words>690</Words>
  <Application>Microsoft Macintosh PowerPoint</Application>
  <PresentationFormat>Widescreen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Helvetica LT Std</vt:lpstr>
      <vt:lpstr>Times New Roman</vt:lpstr>
      <vt:lpstr>Trebuchet MS</vt:lpstr>
      <vt:lpstr>Verdana</vt:lpstr>
      <vt:lpstr>Wingdings</vt:lpstr>
      <vt:lpstr>Arial</vt:lpstr>
      <vt:lpstr>Office Theme</vt:lpstr>
      <vt:lpstr>Pharmacy Business Process Definition </vt:lpstr>
      <vt:lpstr>Pharmacy Business Process Overview &amp; Outcomes</vt:lpstr>
      <vt:lpstr>State Medicare Agencies The MITA Critical Success Factors  </vt:lpstr>
      <vt:lpstr>Pharmacy Benefit Management Business Processes</vt:lpstr>
      <vt:lpstr>Pharmacy Provider/ Participant  Management Business Process </vt:lpstr>
      <vt:lpstr>Pharmacy Prior Authorization (PA)  </vt:lpstr>
      <vt:lpstr>Pharmacy Rebate </vt:lpstr>
      <vt:lpstr>Drug Utilization Review (DUR) </vt:lpstr>
      <vt:lpstr>Formulary </vt:lpstr>
      <vt:lpstr>Administrative Business Process </vt:lpstr>
      <vt:lpstr> </vt:lpstr>
    </vt:vector>
  </TitlesOfParts>
  <Company>The MITRE Corporation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Medicaid IT Enterprise DSG Director Quarterly Status 2017-01-27 wip 01-13</dc:title>
  <dc:creator>Vince Cordivano</dc:creator>
  <dc:description/>
  <cp:lastModifiedBy>Hill, Dave</cp:lastModifiedBy>
  <cp:revision>2451</cp:revision>
  <cp:lastPrinted>2017-01-20T15:08:41Z</cp:lastPrinted>
  <dcterms:created xsi:type="dcterms:W3CDTF">2012-10-22T21:49:00Z</dcterms:created>
  <dcterms:modified xsi:type="dcterms:W3CDTF">2017-12-08T14:28:55Z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0x010100823A99C636F7423283FB0D200866C6130058962E164FD14646B65BD0D4BDD40A0E</vt:lpwstr>
  </property>
  <property fmtid="{D5CDD505-2E9C-101B-9397-08002B2CF9AE}" pid="3" name="Deliverable Month">
    <vt:lpwstr>2012 October</vt:lpwstr>
  </property>
  <property fmtid="{D5CDD505-2E9C-101B-9397-08002B2CF9AE}" pid="4" name="Deliverable Type">
    <vt:lpwstr>Monthly Status Report</vt:lpwstr>
  </property>
  <property fmtid="{D5CDD505-2E9C-101B-9397-08002B2CF9AE}" pid="5" name="Document Owner">
    <vt:lpwstr>Gana Moharir</vt:lpwstr>
  </property>
</Properties>
</file>